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33"/>
  </p:notesMasterIdLst>
  <p:sldIdLst>
    <p:sldId id="257" r:id="rId3"/>
    <p:sldId id="349" r:id="rId4"/>
    <p:sldId id="346" r:id="rId5"/>
    <p:sldId id="363" r:id="rId6"/>
    <p:sldId id="350" r:id="rId7"/>
    <p:sldId id="351" r:id="rId8"/>
    <p:sldId id="361" r:id="rId9"/>
    <p:sldId id="354" r:id="rId10"/>
    <p:sldId id="355" r:id="rId11"/>
    <p:sldId id="353" r:id="rId12"/>
    <p:sldId id="364" r:id="rId13"/>
    <p:sldId id="365" r:id="rId14"/>
    <p:sldId id="366" r:id="rId15"/>
    <p:sldId id="356" r:id="rId16"/>
    <p:sldId id="359" r:id="rId17"/>
    <p:sldId id="360" r:id="rId18"/>
    <p:sldId id="357" r:id="rId19"/>
    <p:sldId id="358" r:id="rId20"/>
    <p:sldId id="362" r:id="rId21"/>
    <p:sldId id="340" r:id="rId22"/>
    <p:sldId id="371" r:id="rId23"/>
    <p:sldId id="374" r:id="rId24"/>
    <p:sldId id="372" r:id="rId25"/>
    <p:sldId id="373" r:id="rId26"/>
    <p:sldId id="367" r:id="rId27"/>
    <p:sldId id="368" r:id="rId28"/>
    <p:sldId id="369" r:id="rId29"/>
    <p:sldId id="370" r:id="rId30"/>
    <p:sldId id="263" r:id="rId31"/>
    <p:sldId id="33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1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4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2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16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53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7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34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1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05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88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33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9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7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5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2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olASfMs89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S2: </a:t>
            </a:r>
            <a:r>
              <a:rPr lang="en-US" altLang="zh-CN" sz="2400" dirty="0"/>
              <a:t>Dataset Preparation: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Perfect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July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BCEB3-6252-7CEC-FFDE-B89A88B9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86" y="1632890"/>
            <a:ext cx="7319944" cy="3769483"/>
          </a:xfrm>
          <a:prstGeom prst="rect">
            <a:avLst/>
          </a:prstGeom>
        </p:spPr>
      </p:pic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過馬路人車爭道好危險交部研議行人兩段通行| 行的正義回響| 體檢行的正義| 陽光行動">
            <a:extLst>
              <a:ext uri="{FF2B5EF4-FFF2-40B4-BE49-F238E27FC236}">
                <a16:creationId xmlns:a16="http://schemas.microsoft.com/office/drawing/2014/main" id="{FC65D610-DF43-FD40-EEC2-886CA0B7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66" y="2152199"/>
            <a:ext cx="4381134" cy="29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2"/>
          <a:stretch/>
        </p:blipFill>
        <p:spPr bwMode="auto">
          <a:xfrm>
            <a:off x="5474384" y="1485899"/>
            <a:ext cx="236132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9"/>
          <a:stretch/>
        </p:blipFill>
        <p:spPr bwMode="auto">
          <a:xfrm>
            <a:off x="4208292" y="1698086"/>
            <a:ext cx="28114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check symbol">
            <a:extLst>
              <a:ext uri="{FF2B5EF4-FFF2-40B4-BE49-F238E27FC236}">
                <a16:creationId xmlns:a16="http://schemas.microsoft.com/office/drawing/2014/main" id="{64607462-09B3-0F31-FAD6-41B9D2B3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1016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228FE-18CE-5B55-46EF-A540664A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10" y="1623326"/>
            <a:ext cx="6028006" cy="39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1CCFFF0-E99F-053C-E4AF-BB044CD7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69" y="1328370"/>
            <a:ext cx="4579034" cy="45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E6A89E27-C206-0C9C-1B38-82D56782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28435-DA1B-0E88-E63A-B45A559B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6" y="1614343"/>
            <a:ext cx="3867811" cy="36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in">
            <a:extLst>
              <a:ext uri="{FF2B5EF4-FFF2-40B4-BE49-F238E27FC236}">
                <a16:creationId xmlns:a16="http://schemas.microsoft.com/office/drawing/2014/main" id="{3B0ACEBA-81E1-88AD-2561-C20C0DA8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82" y="1447946"/>
            <a:ext cx="771534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ECE49-7416-111A-9AB3-403EF482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65" y="2165883"/>
            <a:ext cx="2854643" cy="25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19</a:t>
            </a:fld>
            <a:endParaRPr lang="en-US" dirty="0"/>
          </a:p>
        </p:txBody>
      </p:sp>
      <p:pic>
        <p:nvPicPr>
          <p:cNvPr id="11266" name="Picture 2" descr="Singapore 1 Dollar 2013 Coin">
            <a:extLst>
              <a:ext uri="{FF2B5EF4-FFF2-40B4-BE49-F238E27FC236}">
                <a16:creationId xmlns:a16="http://schemas.microsoft.com/office/drawing/2014/main" id="{FE4793DD-4D51-88DB-B4FC-01331CC6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49" y="2108982"/>
            <a:ext cx="3247365" cy="32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9DB435AA-29EA-7E12-381B-B96F5312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0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Car OR Cup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1FDED-2C35-7322-AADE-A533FCDA2782}"/>
              </a:ext>
            </a:extLst>
          </p:cNvPr>
          <p:cNvSpPr txBox="1"/>
          <p:nvPr/>
        </p:nvSpPr>
        <p:spPr>
          <a:xfrm>
            <a:off x="1477736" y="4729532"/>
            <a:ext cx="10278836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</a:t>
            </a:r>
            <a:r>
              <a:rPr lang="en-US" b="1" dirty="0"/>
              <a:t>sufficient for training</a:t>
            </a:r>
            <a:r>
              <a:rPr lang="en-US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3D80B4-913E-B37A-2D96-15CD1CFD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598" y="877833"/>
            <a:ext cx="5791659" cy="375033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7847D5E-6649-6EE9-F2E4-697617F67482}"/>
              </a:ext>
            </a:extLst>
          </p:cNvPr>
          <p:cNvSpPr/>
          <p:nvPr/>
        </p:nvSpPr>
        <p:spPr>
          <a:xfrm>
            <a:off x="4579258" y="3708400"/>
            <a:ext cx="3142342" cy="53702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F9B43-9218-A307-4D9A-3A0BAAB98C91}"/>
              </a:ext>
            </a:extLst>
          </p:cNvPr>
          <p:cNvSpPr txBox="1"/>
          <p:nvPr/>
        </p:nvSpPr>
        <p:spPr>
          <a:xfrm>
            <a:off x="1477736" y="5992003"/>
            <a:ext cx="7375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Aim: to Building our </a:t>
            </a:r>
            <a:r>
              <a:rPr lang="en-US" altLang="zh-CN" sz="2000" b="1" dirty="0">
                <a:latin typeface="+mj-lt"/>
              </a:rPr>
              <a:t>Perfect </a:t>
            </a:r>
            <a:r>
              <a:rPr lang="zh-CN" altLang="en-US" sz="2000" b="1" dirty="0">
                <a:latin typeface="+mj-lt"/>
              </a:rPr>
              <a:t>“</a:t>
            </a:r>
            <a:r>
              <a:rPr lang="en-US" sz="2000" b="1" dirty="0">
                <a:latin typeface="+mj-lt"/>
              </a:rPr>
              <a:t>Textbooks</a:t>
            </a:r>
            <a:r>
              <a:rPr lang="zh-CN" altLang="en-US" sz="2000" b="1" dirty="0">
                <a:latin typeface="+mj-lt"/>
              </a:rPr>
              <a:t>” </a:t>
            </a:r>
            <a:r>
              <a:rPr lang="en-US" altLang="zh-CN" sz="2000" b="1" dirty="0">
                <a:latin typeface="+mj-lt"/>
              </a:rPr>
              <a:t>for AI ! 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41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016001" y="19940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</a:t>
            </a: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Project: Fruit Fooled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6F9B1-B55C-E2AE-FAFA-D86CCF5A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40" y="2713335"/>
            <a:ext cx="4409361" cy="268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5D9C1-A2A3-1484-B8CD-83224BF5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05" y="2898027"/>
            <a:ext cx="5649014" cy="3084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F461B-6137-A9CB-BFDF-4C89F3352C0C}"/>
              </a:ext>
            </a:extLst>
          </p:cNvPr>
          <p:cNvSpPr txBox="1"/>
          <p:nvPr/>
        </p:nvSpPr>
        <p:spPr>
          <a:xfrm>
            <a:off x="1165679" y="5444237"/>
            <a:ext cx="10278836" cy="11490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</a:t>
            </a:r>
            <a:r>
              <a:rPr lang="en-US" b="1" dirty="0"/>
              <a:t>sufficient for training</a:t>
            </a:r>
            <a:r>
              <a:rPr lang="en-US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Is Data of high quality </a:t>
            </a:r>
            <a:r>
              <a:rPr lang="en-US" b="1" dirty="0">
                <a:solidFill>
                  <a:srgbClr val="00B050"/>
                </a:solidFill>
              </a:rPr>
              <a:t>including all scenarios without bias</a:t>
            </a:r>
            <a:r>
              <a:rPr lang="en-U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25FB9-13ED-1831-29B4-B5AC239666D1}"/>
              </a:ext>
            </a:extLst>
          </p:cNvPr>
          <p:cNvSpPr txBox="1"/>
          <p:nvPr/>
        </p:nvSpPr>
        <p:spPr>
          <a:xfrm>
            <a:off x="994177" y="742388"/>
            <a:ext cx="10784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steps of building A.I. in our real-world: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Capture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</a:t>
            </a:r>
            <a:r>
              <a:rPr lang="en-US" altLang="zh-CN" b="1" dirty="0">
                <a:solidFill>
                  <a:srgbClr val="4BAC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    </a:t>
            </a:r>
            <a:r>
              <a:rPr lang="en-US" altLang="zh-CN" b="1" dirty="0">
                <a:solidFill>
                  <a:srgbClr val="9BBB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D593A-6D5A-8651-C6CA-A69E049D55AC}"/>
              </a:ext>
            </a:extLst>
          </p:cNvPr>
          <p:cNvSpPr/>
          <p:nvPr/>
        </p:nvSpPr>
        <p:spPr>
          <a:xfrm>
            <a:off x="1464694" y="1423566"/>
            <a:ext cx="3524556" cy="585926"/>
          </a:xfrm>
          <a:prstGeom prst="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B048C6-F4BC-EF8D-E3BC-8E8B5861817E}"/>
              </a:ext>
            </a:extLst>
          </p:cNvPr>
          <p:cNvSpPr/>
          <p:nvPr/>
        </p:nvSpPr>
        <p:spPr>
          <a:xfrm>
            <a:off x="1464694" y="2127409"/>
            <a:ext cx="3524556" cy="58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 preparing textbooks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E3F09F-0F06-9EAF-BE8B-4DD8AC0CC533}"/>
              </a:ext>
            </a:extLst>
          </p:cNvPr>
          <p:cNvSpPr/>
          <p:nvPr/>
        </p:nvSpPr>
        <p:spPr>
          <a:xfrm>
            <a:off x="6441385" y="2127409"/>
            <a:ext cx="1944331" cy="5859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attending 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4BE97D-CAB9-6F73-395C-A960BC0BDB88}"/>
              </a:ext>
            </a:extLst>
          </p:cNvPr>
          <p:cNvSpPr/>
          <p:nvPr/>
        </p:nvSpPr>
        <p:spPr>
          <a:xfrm>
            <a:off x="10261477" y="2127409"/>
            <a:ext cx="1633613" cy="5859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88349B-BB85-D648-DB57-3894D1667ADE}"/>
              </a:ext>
            </a:extLst>
          </p:cNvPr>
          <p:cNvSpPr/>
          <p:nvPr/>
        </p:nvSpPr>
        <p:spPr>
          <a:xfrm>
            <a:off x="9095303" y="2301752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8EFC1B2-B13D-2CC1-62E2-A57BAF0613B3}"/>
              </a:ext>
            </a:extLst>
          </p:cNvPr>
          <p:cNvSpPr/>
          <p:nvPr/>
        </p:nvSpPr>
        <p:spPr>
          <a:xfrm>
            <a:off x="5443732" y="2301752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016001" y="19940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Codes of Fruit Fooled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53EC9-61E0-4494-0B3F-3BFAA612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73" y="840858"/>
            <a:ext cx="6023535" cy="58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3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357087" y="263780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</a:t>
            </a: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Project: Fruit Fooled</a:t>
            </a:r>
          </a:p>
        </p:txBody>
      </p:sp>
    </p:spTree>
    <p:extLst>
      <p:ext uri="{BB962C8B-B14F-4D97-AF65-F5344CB8AC3E}">
        <p14:creationId xmlns:p14="http://schemas.microsoft.com/office/powerpoint/2010/main" val="101310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Rules of Thumb: Pictures Filtering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1174507"/>
            <a:ext cx="10821880" cy="72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Adding Local Representation to your textbook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68DAD-0215-FAEC-F810-C6D9D6BACEBE}"/>
              </a:ext>
            </a:extLst>
          </p:cNvPr>
          <p:cNvSpPr txBox="1"/>
          <p:nvPr/>
        </p:nvSpPr>
        <p:spPr>
          <a:xfrm>
            <a:off x="1274576" y="1955932"/>
            <a:ext cx="10278836" cy="11490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Is Data </a:t>
            </a:r>
            <a:r>
              <a:rPr lang="en-US" b="1" dirty="0">
                <a:solidFill>
                  <a:srgbClr val="00B050"/>
                </a:solidFill>
              </a:rPr>
              <a:t>sufficient for training</a:t>
            </a:r>
            <a:r>
              <a:rPr lang="en-US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3FE84-E86B-A644-DB8D-66C210A6BEDE}"/>
              </a:ext>
            </a:extLst>
          </p:cNvPr>
          <p:cNvSpPr/>
          <p:nvPr/>
        </p:nvSpPr>
        <p:spPr>
          <a:xfrm>
            <a:off x="5666922" y="4441372"/>
            <a:ext cx="1502229" cy="1037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 GPT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8FEA6-8929-E787-8825-1366B3B648EF}"/>
              </a:ext>
            </a:extLst>
          </p:cNvPr>
          <p:cNvSpPr/>
          <p:nvPr/>
        </p:nvSpPr>
        <p:spPr>
          <a:xfrm>
            <a:off x="2213428" y="4181929"/>
            <a:ext cx="2394857" cy="51888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Can, Can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D4901-E33E-CB48-548B-F921FFA86DAC}"/>
              </a:ext>
            </a:extLst>
          </p:cNvPr>
          <p:cNvSpPr/>
          <p:nvPr/>
        </p:nvSpPr>
        <p:spPr>
          <a:xfrm>
            <a:off x="2213428" y="4960257"/>
            <a:ext cx="2394857" cy="51888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Kopi O Gosong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89270-AFC5-F104-38B4-465E3570C56B}"/>
              </a:ext>
            </a:extLst>
          </p:cNvPr>
          <p:cNvSpPr/>
          <p:nvPr/>
        </p:nvSpPr>
        <p:spPr>
          <a:xfrm>
            <a:off x="2213428" y="5776021"/>
            <a:ext cx="2394857" cy="51888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lah, can meh?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2ABEFA-A31A-8061-930A-B7A86EE8FB3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4608285" y="4441372"/>
            <a:ext cx="1058637" cy="518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49BA2F-C8F5-9572-78A8-326BC85F9636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4608285" y="4960258"/>
            <a:ext cx="1058637" cy="259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B0616C-AEEB-263D-31CA-20E745A5E65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4608285" y="4960258"/>
            <a:ext cx="1058637" cy="1075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E898D9-7BAA-DA43-7BFA-F7EE09C5ED5C}"/>
              </a:ext>
            </a:extLst>
          </p:cNvPr>
          <p:cNvSpPr txBox="1"/>
          <p:nvPr/>
        </p:nvSpPr>
        <p:spPr>
          <a:xfrm>
            <a:off x="8387445" y="4544758"/>
            <a:ext cx="1161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9298F9-F8AB-8638-EB33-2EA2C78118CA}"/>
              </a:ext>
            </a:extLst>
          </p:cNvPr>
          <p:cNvCxnSpPr>
            <a:stCxn id="5" idx="3"/>
            <a:endCxn id="24" idx="1"/>
          </p:cNvCxnSpPr>
          <p:nvPr/>
        </p:nvCxnSpPr>
        <p:spPr>
          <a:xfrm flipV="1">
            <a:off x="7169151" y="4960257"/>
            <a:ext cx="12182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53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Rules of Thumb: Pictures Filtering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1174507"/>
            <a:ext cx="10821880" cy="72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Adding Local Representation to your textbook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68DAD-0215-FAEC-F810-C6D9D6BACEBE}"/>
              </a:ext>
            </a:extLst>
          </p:cNvPr>
          <p:cNvSpPr txBox="1"/>
          <p:nvPr/>
        </p:nvSpPr>
        <p:spPr>
          <a:xfrm>
            <a:off x="1274576" y="1955932"/>
            <a:ext cx="10278836" cy="11490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Is Data </a:t>
            </a:r>
            <a:r>
              <a:rPr lang="en-US" b="1" dirty="0">
                <a:solidFill>
                  <a:srgbClr val="00B050"/>
                </a:solidFill>
              </a:rPr>
              <a:t>sufficient for training</a:t>
            </a:r>
            <a:r>
              <a:rPr lang="en-US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  <p:pic>
        <p:nvPicPr>
          <p:cNvPr id="10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82E39B67-E945-3438-2C16-67B21077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43" y="3957346"/>
            <a:ext cx="275797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D9E21A64-2D87-A806-8870-EE724ACB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51" y="3944597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A4EAC769-F9C7-439B-2B17-7597FD112404}"/>
              </a:ext>
            </a:extLst>
          </p:cNvPr>
          <p:cNvSpPr/>
          <p:nvPr/>
        </p:nvSpPr>
        <p:spPr>
          <a:xfrm>
            <a:off x="5237025" y="4245088"/>
            <a:ext cx="885825" cy="1090062"/>
          </a:xfrm>
          <a:prstGeom prst="plus">
            <a:avLst>
              <a:gd name="adj" fmla="val 419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29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8D2F4-1CCA-711C-FC50-D3D04B28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58" y="768928"/>
            <a:ext cx="6416000" cy="5479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80499-7493-073A-7942-E8419F263246}"/>
              </a:ext>
            </a:extLst>
          </p:cNvPr>
          <p:cNvSpPr txBox="1"/>
          <p:nvPr/>
        </p:nvSpPr>
        <p:spPr>
          <a:xfrm>
            <a:off x="970109" y="13154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Paper Scissors with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7D1FE-E16E-9CE6-1C7C-DB68F2D22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43"/>
          <a:stretch/>
        </p:blipFill>
        <p:spPr>
          <a:xfrm>
            <a:off x="1190171" y="950031"/>
            <a:ext cx="3868058" cy="5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80499-7493-073A-7942-E8419F263246}"/>
              </a:ext>
            </a:extLst>
          </p:cNvPr>
          <p:cNvSpPr txBox="1"/>
          <p:nvPr/>
        </p:nvSpPr>
        <p:spPr>
          <a:xfrm>
            <a:off x="970109" y="13154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Paper Scissors with 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E069D-C038-DC96-67F4-8021ACD9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00" y="2164855"/>
            <a:ext cx="7492399" cy="410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976C8-00A0-D984-4077-8EB5971CE104}"/>
              </a:ext>
            </a:extLst>
          </p:cNvPr>
          <p:cNvSpPr txBox="1"/>
          <p:nvPr/>
        </p:nvSpPr>
        <p:spPr>
          <a:xfrm>
            <a:off x="1102018" y="839246"/>
            <a:ext cx="10251782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Things To Note: 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</a:t>
            </a: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Majority part of image is RPS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FE268-768D-8A0A-0F74-D07FEEB21248}"/>
              </a:ext>
            </a:extLst>
          </p:cNvPr>
          <p:cNvSpPr txBox="1"/>
          <p:nvPr/>
        </p:nvSpPr>
        <p:spPr>
          <a:xfrm>
            <a:off x="1165679" y="5444237"/>
            <a:ext cx="10278836" cy="11490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Is Data </a:t>
            </a:r>
            <a:r>
              <a:rPr lang="en-US" b="1" dirty="0">
                <a:solidFill>
                  <a:srgbClr val="00B050"/>
                </a:solidFill>
              </a:rPr>
              <a:t>sufficient for training</a:t>
            </a:r>
            <a:r>
              <a:rPr lang="en-US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1900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80499-7493-073A-7942-E8419F263246}"/>
              </a:ext>
            </a:extLst>
          </p:cNvPr>
          <p:cNvSpPr txBox="1"/>
          <p:nvPr/>
        </p:nvSpPr>
        <p:spPr>
          <a:xfrm>
            <a:off x="970109" y="13154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Paper Scissors with 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976C8-00A0-D984-4077-8EB5971CE104}"/>
              </a:ext>
            </a:extLst>
          </p:cNvPr>
          <p:cNvSpPr txBox="1"/>
          <p:nvPr/>
        </p:nvSpPr>
        <p:spPr>
          <a:xfrm>
            <a:off x="1102018" y="839246"/>
            <a:ext cx="10251782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Things To Note: 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Ensure images are different diverse!</a:t>
            </a: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85DCE-D0C8-B473-37CB-51CA10D51E59}"/>
              </a:ext>
            </a:extLst>
          </p:cNvPr>
          <p:cNvSpPr txBox="1"/>
          <p:nvPr/>
        </p:nvSpPr>
        <p:spPr>
          <a:xfrm>
            <a:off x="1165679" y="5444237"/>
            <a:ext cx="10278836" cy="11490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Bear in Mind while conducting your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</a:t>
            </a:r>
            <a:r>
              <a:rPr lang="en-US" b="1" dirty="0"/>
              <a:t>sufficient for training</a:t>
            </a:r>
            <a:r>
              <a:rPr lang="en-US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Is Data of high quality </a:t>
            </a:r>
            <a:r>
              <a:rPr lang="en-US" b="1" dirty="0">
                <a:solidFill>
                  <a:srgbClr val="00B050"/>
                </a:solidFill>
              </a:rPr>
              <a:t>including all scenarios without bias</a:t>
            </a:r>
            <a:r>
              <a:rPr lang="en-US" dirty="0">
                <a:solidFill>
                  <a:srgbClr val="00B050"/>
                </a:solidFill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F8952-2869-E63C-E6C5-1A77EC9EA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15" r="14762"/>
          <a:stretch/>
        </p:blipFill>
        <p:spPr>
          <a:xfrm>
            <a:off x="2456542" y="2015133"/>
            <a:ext cx="7525658" cy="34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4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543423" y="2568308"/>
            <a:ext cx="10251782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Start!! Collecting Online First, Then Taking Pictures using Webcam, Then Filtering!!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80499-7493-073A-7942-E8419F263246}"/>
              </a:ext>
            </a:extLst>
          </p:cNvPr>
          <p:cNvSpPr txBox="1"/>
          <p:nvPr/>
        </p:nvSpPr>
        <p:spPr>
          <a:xfrm>
            <a:off x="970109" y="131540"/>
            <a:ext cx="10251782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Paper Scissors with Computer</a:t>
            </a:r>
          </a:p>
        </p:txBody>
      </p:sp>
    </p:spTree>
    <p:extLst>
      <p:ext uri="{BB962C8B-B14F-4D97-AF65-F5344CB8AC3E}">
        <p14:creationId xmlns:p14="http://schemas.microsoft.com/office/powerpoint/2010/main" val="163491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Briefing: Image </a:t>
            </a:r>
            <a:r>
              <a:rPr lang="en-US" sz="24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Filtering </a:t>
            </a: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24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preparation </a:t>
            </a:r>
            <a:r>
              <a:rPr lang="en-US" sz="24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towards Perfect Textbook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Two Hands-On Project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3" y="1475403"/>
            <a:ext cx="275797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951" y="1462654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5CDFF7-D6C7-45A6-4CB7-0CE42BD8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786756"/>
              </p:ext>
            </p:extLst>
          </p:nvPr>
        </p:nvGraphicFramePr>
        <p:xfrm>
          <a:off x="1170380" y="4109673"/>
          <a:ext cx="1094178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071">
                  <a:extLst>
                    <a:ext uri="{9D8B030D-6E8A-4147-A177-3AD203B41FA5}">
                      <a16:colId xmlns:a16="http://schemas.microsoft.com/office/drawing/2014/main" val="3031868047"/>
                    </a:ext>
                  </a:extLst>
                </a:gridCol>
                <a:gridCol w="4428747">
                  <a:extLst>
                    <a:ext uri="{9D8B030D-6E8A-4147-A177-3AD203B41FA5}">
                      <a16:colId xmlns:a16="http://schemas.microsoft.com/office/drawing/2014/main" val="3912684492"/>
                    </a:ext>
                  </a:extLst>
                </a:gridCol>
                <a:gridCol w="3990971">
                  <a:extLst>
                    <a:ext uri="{9D8B030D-6E8A-4147-A177-3AD203B41FA5}">
                      <a16:colId xmlns:a16="http://schemas.microsoft.com/office/drawing/2014/main" val="2979263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Car Or Cup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Fruit Fooled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Rock Paper Scissors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39185"/>
                  </a:ext>
                </a:extLst>
              </a:tr>
              <a:tr h="844089">
                <a:tc>
                  <a:txBody>
                    <a:bodyPr/>
                    <a:lstStyle/>
                    <a:p>
                      <a:r>
                        <a:rPr lang="en-US" sz="1800" dirty="0"/>
                        <a:t>2 labels</a:t>
                      </a:r>
                    </a:p>
                    <a:p>
                      <a:r>
                        <a:rPr lang="en-US" sz="1800" dirty="0"/>
                        <a:t>Image Classification</a:t>
                      </a:r>
                    </a:p>
                    <a:p>
                      <a:r>
                        <a:rPr lang="en-US" sz="1800" dirty="0"/>
                        <a:t>Online images ONLY</a:t>
                      </a:r>
                    </a:p>
                    <a:p>
                      <a:r>
                        <a:rPr lang="en-US" sz="1800" dirty="0"/>
                        <a:t>Easy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 2 labels</a:t>
                      </a:r>
                    </a:p>
                    <a:p>
                      <a:r>
                        <a:rPr lang="en-US" sz="1800" dirty="0"/>
                        <a:t>Image Classification [Fruit Classification]</a:t>
                      </a:r>
                    </a:p>
                    <a:p>
                      <a:r>
                        <a:rPr lang="en-US" sz="1800" dirty="0"/>
                        <a:t>Online images ONLY</a:t>
                      </a:r>
                    </a:p>
                    <a:p>
                      <a:r>
                        <a:rPr lang="en-US" sz="1800" dirty="0"/>
                        <a:t>Intermediate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 2 labels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Image Classification of Hand-gesture</a:t>
                      </a:r>
                    </a:p>
                    <a:p>
                      <a:r>
                        <a:rPr lang="en-US" sz="1800" dirty="0"/>
                        <a:t>Local representation + Online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Advanced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22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Bing Image Downloader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13511-F137-FDFD-F9BB-CF74AAD23B3D}"/>
              </a:ext>
            </a:extLst>
          </p:cNvPr>
          <p:cNvSpPr txBox="1"/>
          <p:nvPr/>
        </p:nvSpPr>
        <p:spPr>
          <a:xfrm>
            <a:off x="825501" y="10608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https://youtu.be/solASfMs89Q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3DD3B-C903-C2D3-D73E-C7D1BE4C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20" y="1821692"/>
            <a:ext cx="9674180" cy="40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Rules of Thumb: Pictures Filtering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1174507"/>
            <a:ext cx="10821880" cy="368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Assure one single object per image [Try image crop tool]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Object (No occlusion or obstruction or  partial body)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 (Sufficient Contrast)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Label</a:t>
            </a:r>
          </a:p>
        </p:txBody>
      </p:sp>
    </p:spTree>
    <p:extLst>
      <p:ext uri="{BB962C8B-B14F-4D97-AF65-F5344CB8AC3E}">
        <p14:creationId xmlns:p14="http://schemas.microsoft.com/office/powerpoint/2010/main" val="223917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2052" name="Picture 4" descr="汽车">
            <a:extLst>
              <a:ext uri="{FF2B5EF4-FFF2-40B4-BE49-F238E27FC236}">
                <a16:creationId xmlns:a16="http://schemas.microsoft.com/office/drawing/2014/main" id="{00E59F04-54E6-A787-F929-2071EBA7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67" y="1617692"/>
            <a:ext cx="5462933" cy="30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7A43F-5AD8-C461-B356-0CCE7C0F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72" y="1695450"/>
            <a:ext cx="6181725" cy="3467100"/>
          </a:xfrm>
          <a:prstGeom prst="rect">
            <a:avLst/>
          </a:prstGeom>
        </p:spPr>
      </p:pic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mpty can of Coke">
            <a:extLst>
              <a:ext uri="{FF2B5EF4-FFF2-40B4-BE49-F238E27FC236}">
                <a16:creationId xmlns:a16="http://schemas.microsoft.com/office/drawing/2014/main" id="{0F26A809-FF45-CDC3-6D85-EE859BC5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36" y="1643135"/>
            <a:ext cx="6958818" cy="39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汽车">
            <a:extLst>
              <a:ext uri="{FF2B5EF4-FFF2-40B4-BE49-F238E27FC236}">
                <a16:creationId xmlns:a16="http://schemas.microsoft.com/office/drawing/2014/main" id="{5F154C32-D816-86BD-9BA9-56336970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59" y="1935625"/>
            <a:ext cx="5804534" cy="32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汽车">
            <a:extLst>
              <a:ext uri="{FF2B5EF4-FFF2-40B4-BE49-F238E27FC236}">
                <a16:creationId xmlns:a16="http://schemas.microsoft.com/office/drawing/2014/main" id="{22975B2A-D9C6-762A-B3AB-A4561992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67" y="1701164"/>
            <a:ext cx="6815015" cy="3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881</Words>
  <Application>Microsoft Office PowerPoint</Application>
  <PresentationFormat>Widescreen</PresentationFormat>
  <Paragraphs>180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S2: Dataset Preparation: Building our Perfect “Textbooks”</vt:lpstr>
      <vt:lpstr>Recap: Car OR Cup</vt:lpstr>
      <vt:lpstr>Agenda</vt:lpstr>
      <vt:lpstr>Rules of Thumb: Pictures Filtering</vt:lpstr>
      <vt:lpstr>Examples: Cars</vt:lpstr>
      <vt:lpstr>Examples: Cars</vt:lpstr>
      <vt:lpstr>Examples: Cars</vt:lpstr>
      <vt:lpstr>Examples: Cars</vt:lpstr>
      <vt:lpstr>Examples: Cars</vt:lpstr>
      <vt:lpstr>Examples: Cars and People</vt:lpstr>
      <vt:lpstr>Examples: Cars and People</vt:lpstr>
      <vt:lpstr>Examples: Cars and People</vt:lpstr>
      <vt:lpstr>Examples: Cars and People</vt:lpstr>
      <vt:lpstr>Examples: Recyclables</vt:lpstr>
      <vt:lpstr>Examples: Recyclables</vt:lpstr>
      <vt:lpstr>Examples: Recyclables</vt:lpstr>
      <vt:lpstr>Examples: Coins</vt:lpstr>
      <vt:lpstr>Examples: Coins</vt:lpstr>
      <vt:lpstr>Examples: Coins</vt:lpstr>
      <vt:lpstr>PowerPoint Presentation</vt:lpstr>
      <vt:lpstr>PowerPoint Presentation</vt:lpstr>
      <vt:lpstr>PowerPoint Presentation</vt:lpstr>
      <vt:lpstr>Rules of Thumb: Pictures Filtering</vt:lpstr>
      <vt:lpstr>Rules of Thumb: Pictures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Extension: Bing Image Downloader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77</cp:revision>
  <dcterms:created xsi:type="dcterms:W3CDTF">2023-03-22T06:33:31Z</dcterms:created>
  <dcterms:modified xsi:type="dcterms:W3CDTF">2024-07-04T06:02:44Z</dcterms:modified>
</cp:coreProperties>
</file>